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8" r:id="rId7"/>
    <p:sldId id="260" r:id="rId8"/>
    <p:sldId id="264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123DE-605D-401F-8E2D-A415C096BD2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12053-7CE0-4733-9250-A69C5ED7C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097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dirty="0" smtClean="0"/>
              <a:t>(iii) Description of the area constituted is in terms of the block number</a:t>
            </a:r>
            <a:r>
              <a:rPr lang="en-GB" baseline="0" dirty="0" smtClean="0"/>
              <a:t> and coordinates (to be filled in the application form)</a:t>
            </a:r>
            <a:r>
              <a:rPr lang="en-GB" dirty="0" smtClean="0"/>
              <a:t>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dirty="0" smtClean="0"/>
              <a:t>(v)</a:t>
            </a:r>
            <a:r>
              <a:rPr lang="en-GB" baseline="0" dirty="0" smtClean="0"/>
              <a:t> refers to the promotion of Zambian products and services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12053-7CE0-4733-9250-A69C5ED7CFC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33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dirty="0" smtClean="0"/>
              <a:t>These</a:t>
            </a:r>
            <a:r>
              <a:rPr lang="en-GB" baseline="0" dirty="0" smtClean="0"/>
              <a:t> fees are applicable per block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12053-7CE0-4733-9250-A69C5ED7CFC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55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dirty="0" smtClean="0"/>
              <a:t>The specified</a:t>
            </a:r>
            <a:r>
              <a:rPr lang="en-GB" baseline="0" dirty="0" smtClean="0"/>
              <a:t> date and time of the closing of the tender box is availed to the public through the advert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12053-7CE0-4733-9250-A69C5ED7CFC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361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dirty="0" smtClean="0"/>
              <a:t>Current</a:t>
            </a:r>
            <a:r>
              <a:rPr lang="en-GB" baseline="0" dirty="0" smtClean="0"/>
              <a:t> ministry policy entails the immediate disclosure of an unsuccessful bid to the same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12053-7CE0-4733-9250-A69C5ED7CFC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81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0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24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88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646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62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89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1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34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33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92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6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83E8-DF9A-4919-80C3-09EF9848797D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E041E-DB82-44FB-BECD-49D16E2D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51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788" y="37890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PROCEDURES FOR GRANTING OF A PETROLEUM EXPLORATION LICENCE</a:t>
            </a:r>
            <a:endParaRPr lang="en-GB" dirty="0"/>
          </a:p>
        </p:txBody>
      </p:sp>
      <p:pic>
        <p:nvPicPr>
          <p:cNvPr id="1026" name="Picture 2" descr="NationalAr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413" y="908720"/>
            <a:ext cx="1327150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249289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MINISTRY OF MINES AND MINERALS DEVELOPMENT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1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Licence Offer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line with</a:t>
            </a:r>
            <a:r>
              <a:rPr lang="en-GB" u="sng" dirty="0">
                <a:solidFill>
                  <a:prstClr val="black"/>
                </a:solidFill>
              </a:rPr>
              <a:t> Part </a:t>
            </a:r>
            <a:r>
              <a:rPr lang="en-GB" u="sng" dirty="0" smtClean="0">
                <a:solidFill>
                  <a:prstClr val="black"/>
                </a:solidFill>
              </a:rPr>
              <a:t>III, </a:t>
            </a:r>
            <a:r>
              <a:rPr lang="en-GB" u="sng" dirty="0">
                <a:solidFill>
                  <a:prstClr val="black"/>
                </a:solidFill>
              </a:rPr>
              <a:t>Section </a:t>
            </a:r>
            <a:r>
              <a:rPr lang="en-GB" u="sng" dirty="0" smtClean="0">
                <a:solidFill>
                  <a:prstClr val="black"/>
                </a:solidFill>
              </a:rPr>
              <a:t>10 </a:t>
            </a:r>
            <a:r>
              <a:rPr lang="en-GB" u="sng" dirty="0">
                <a:solidFill>
                  <a:prstClr val="black"/>
                </a:solidFill>
              </a:rPr>
              <a:t>of the Act</a:t>
            </a:r>
            <a:r>
              <a:rPr lang="en-GB" dirty="0" smtClean="0"/>
              <a:t>, the successful bidder may apply for the licence to the Minister upon filling a prescribed form and payment of prescribed fees of US$1,000.</a:t>
            </a:r>
          </a:p>
          <a:p>
            <a:r>
              <a:rPr lang="en-GB" dirty="0" smtClean="0"/>
              <a:t>The Minister, within five (5) days of receiving the application and the information requested, forwards the application to the PTC for consideration.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0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Licence Grant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PTC evaluates the application and recommends to the PC for the granting or non-granting of the licence.</a:t>
            </a:r>
          </a:p>
          <a:p>
            <a:r>
              <a:rPr lang="en-GB" dirty="0" smtClean="0"/>
              <a:t>The PC finally grants the licence based on the recommendation.</a:t>
            </a:r>
          </a:p>
          <a:p>
            <a:r>
              <a:rPr lang="en-GB" dirty="0" smtClean="0"/>
              <a:t>The Petroleum Exploration Licence is valid for four (4) years and is renewable for two three-year terms.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2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Main Stages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Constitution of Blocks</a:t>
            </a:r>
          </a:p>
          <a:p>
            <a:r>
              <a:rPr lang="en-GB" i="1" dirty="0" smtClean="0"/>
              <a:t>Advertisement and Application</a:t>
            </a:r>
          </a:p>
          <a:p>
            <a:r>
              <a:rPr lang="en-GB" i="1" dirty="0" smtClean="0"/>
              <a:t>Evaluation – Recommendation(PTC)</a:t>
            </a:r>
          </a:p>
          <a:p>
            <a:r>
              <a:rPr lang="en-GB" i="1" dirty="0" smtClean="0"/>
              <a:t>Licence Offer</a:t>
            </a:r>
          </a:p>
          <a:p>
            <a:r>
              <a:rPr lang="en-GB" i="1" dirty="0" smtClean="0"/>
              <a:t>Licence Grant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3998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Constitution of Blocks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 accordance with the Petroleum (Exploration and Production) Act 2008 (thereinafter called Act); </a:t>
            </a:r>
            <a:r>
              <a:rPr lang="en-GB" u="sng" dirty="0" smtClean="0"/>
              <a:t>Part II, Section 8 (1) of the Act </a:t>
            </a:r>
          </a:p>
          <a:p>
            <a:pPr marL="0" indent="0" algn="just">
              <a:buNone/>
            </a:pPr>
            <a:r>
              <a:rPr lang="en-GB" dirty="0" smtClean="0"/>
              <a:t>The Minister of Mines and Minerals Development, with the approval of the Petroleum Committee, shall divide the territory of the Republic of Zambia into blocks according to the grid system.</a:t>
            </a:r>
          </a:p>
          <a:p>
            <a:pPr algn="just"/>
            <a:r>
              <a:rPr lang="en-GB" dirty="0" smtClean="0"/>
              <a:t>The Minister may reserve blocks to be exploited by the </a:t>
            </a:r>
            <a:r>
              <a:rPr lang="en-GB" dirty="0"/>
              <a:t>Government (Part II, Section 8 </a:t>
            </a:r>
            <a:r>
              <a:rPr lang="en-GB" dirty="0" smtClean="0"/>
              <a:t>(2) </a:t>
            </a:r>
            <a:r>
              <a:rPr lang="en-GB" dirty="0"/>
              <a:t>of the </a:t>
            </a:r>
            <a:r>
              <a:rPr lang="en-GB" dirty="0" smtClean="0"/>
              <a:t>Act) 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00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/>
              <a:t>Advertisement and Application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By notice in the Gazette and in two newspapers of general circulation in the Republic, the Minister may issue invitations for bids for the grant of a petroleum exploration licence in respect of any block or blocks specified in the notice in line with the provisions of the </a:t>
            </a:r>
            <a:r>
              <a:rPr lang="en-GB" dirty="0" smtClean="0">
                <a:solidFill>
                  <a:prstClr val="black"/>
                </a:solidFill>
              </a:rPr>
              <a:t>Act </a:t>
            </a:r>
            <a:r>
              <a:rPr lang="en-GB" dirty="0" smtClean="0"/>
              <a:t>  </a:t>
            </a:r>
          </a:p>
          <a:p>
            <a:r>
              <a:rPr lang="en-GB" dirty="0" smtClean="0"/>
              <a:t>Blocks are advertised in the local press for a period specified by the </a:t>
            </a:r>
            <a:r>
              <a:rPr lang="en-GB" dirty="0"/>
              <a:t>P</a:t>
            </a:r>
            <a:r>
              <a:rPr lang="en-GB" dirty="0" smtClean="0"/>
              <a:t>etroleum Committee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7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In line with </a:t>
            </a:r>
            <a:r>
              <a:rPr lang="en-GB" u="sng" dirty="0">
                <a:solidFill>
                  <a:prstClr val="black"/>
                </a:solidFill>
              </a:rPr>
              <a:t>Part II, Section </a:t>
            </a:r>
            <a:r>
              <a:rPr lang="en-GB" u="sng" dirty="0" smtClean="0">
                <a:solidFill>
                  <a:prstClr val="black"/>
                </a:solidFill>
              </a:rPr>
              <a:t>9 (3) </a:t>
            </a:r>
            <a:r>
              <a:rPr lang="en-GB" u="sng" dirty="0">
                <a:solidFill>
                  <a:prstClr val="black"/>
                </a:solidFill>
              </a:rPr>
              <a:t>of the </a:t>
            </a:r>
            <a:r>
              <a:rPr lang="en-GB" u="sng" dirty="0" smtClean="0">
                <a:solidFill>
                  <a:prstClr val="black"/>
                </a:solidFill>
              </a:rPr>
              <a:t>Act</a:t>
            </a:r>
            <a:r>
              <a:rPr lang="en-GB" dirty="0" smtClean="0"/>
              <a:t>, a submitted bid shall include;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full information regarding the bidder’s 	financial       	status, technical competence and experience; </a:t>
            </a:r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pPr marL="0" indent="0">
              <a:buNone/>
            </a:pPr>
            <a:r>
              <a:rPr lang="en-GB" dirty="0" smtClean="0"/>
              <a:t>(ii) a description of the area constituted by the 	blocks in respect of which the bidding is being 	made; </a:t>
            </a:r>
          </a:p>
          <a:p>
            <a:pPr marL="0" indent="0">
              <a:buNone/>
            </a:pPr>
            <a:r>
              <a:rPr lang="en-GB" dirty="0" smtClean="0"/>
              <a:t>(iii) the proposed programme of exploration operations  	and the estimated cost of the proposed exploration 	operations; 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32656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prstClr val="black"/>
                </a:solidFill>
                <a:ea typeface="+mj-ea"/>
                <a:cs typeface="+mj-cs"/>
              </a:rPr>
              <a:t>Advertisement and Application Cont’d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1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Advertisement and Application Cont’d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prstClr val="black"/>
                </a:solidFill>
              </a:rPr>
              <a:t>iv) the bidders proposals with respect to the employment and </a:t>
            </a:r>
            <a:r>
              <a:rPr lang="en-GB" dirty="0" smtClean="0">
                <a:solidFill>
                  <a:prstClr val="black"/>
                </a:solidFill>
              </a:rPr>
              <a:t>	training </a:t>
            </a:r>
            <a:r>
              <a:rPr lang="en-GB" dirty="0">
                <a:solidFill>
                  <a:prstClr val="black"/>
                </a:solidFill>
              </a:rPr>
              <a:t>of citizens of Zambia; </a:t>
            </a:r>
          </a:p>
          <a:p>
            <a:pPr marL="0" indent="0">
              <a:buNone/>
            </a:pPr>
            <a:endParaRPr lang="en-GB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prstClr val="black"/>
                </a:solidFill>
              </a:rPr>
              <a:t>(</a:t>
            </a:r>
            <a:r>
              <a:rPr lang="en-GB" dirty="0">
                <a:solidFill>
                  <a:prstClr val="black"/>
                </a:solidFill>
              </a:rPr>
              <a:t>v) the bidder’s proposals for the promotion of local business </a:t>
            </a:r>
            <a:r>
              <a:rPr lang="en-GB" dirty="0" smtClean="0">
                <a:solidFill>
                  <a:prstClr val="black"/>
                </a:solidFill>
              </a:rPr>
              <a:t>	development</a:t>
            </a:r>
            <a:r>
              <a:rPr lang="en-GB" dirty="0">
                <a:solidFill>
                  <a:prstClr val="black"/>
                </a:solidFill>
              </a:rPr>
              <a:t>; </a:t>
            </a:r>
            <a:endParaRPr lang="en-GB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mtClean="0">
                <a:solidFill>
                  <a:prstClr val="black"/>
                </a:solidFill>
              </a:rPr>
              <a:t>(</a:t>
            </a:r>
            <a:r>
              <a:rPr lang="en-GB" dirty="0">
                <a:solidFill>
                  <a:prstClr val="black"/>
                </a:solidFill>
              </a:rPr>
              <a:t>vi</a:t>
            </a:r>
            <a:r>
              <a:rPr lang="en-GB">
                <a:solidFill>
                  <a:prstClr val="black"/>
                </a:solidFill>
              </a:rPr>
              <a:t>) </a:t>
            </a:r>
            <a:r>
              <a:rPr lang="en-GB" smtClean="0">
                <a:solidFill>
                  <a:prstClr val="black"/>
                </a:solidFill>
              </a:rPr>
              <a:t>an </a:t>
            </a:r>
            <a:r>
              <a:rPr lang="en-GB" dirty="0">
                <a:solidFill>
                  <a:prstClr val="black"/>
                </a:solidFill>
              </a:rPr>
              <a:t>environmental commitment </a:t>
            </a:r>
            <a:r>
              <a:rPr lang="en-GB" dirty="0" smtClean="0">
                <a:solidFill>
                  <a:prstClr val="black"/>
                </a:solidFill>
              </a:rPr>
              <a:t>	plan</a:t>
            </a:r>
            <a:r>
              <a:rPr lang="en-GB" dirty="0">
                <a:solidFill>
                  <a:prstClr val="black"/>
                </a:solidFill>
              </a:rPr>
              <a:t>; </a:t>
            </a:r>
          </a:p>
          <a:p>
            <a:pPr marL="0" indent="0">
              <a:buNone/>
            </a:pPr>
            <a:endParaRPr lang="en-GB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prstClr val="black"/>
                </a:solidFill>
              </a:rPr>
              <a:t>(</a:t>
            </a:r>
            <a:r>
              <a:rPr lang="en-GB" dirty="0">
                <a:solidFill>
                  <a:prstClr val="black"/>
                </a:solidFill>
              </a:rPr>
              <a:t>vii) a tax clearance certificate issued under the Income Tax </a:t>
            </a:r>
            <a:r>
              <a:rPr lang="en-GB" dirty="0" smtClean="0">
                <a:solidFill>
                  <a:prstClr val="black"/>
                </a:solidFill>
              </a:rPr>
              <a:t>	Act</a:t>
            </a:r>
            <a:r>
              <a:rPr lang="en-GB" dirty="0">
                <a:solidFill>
                  <a:prstClr val="black"/>
                </a:solidFill>
              </a:rPr>
              <a:t>; and </a:t>
            </a:r>
            <a:endParaRPr lang="en-GB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prstClr val="black"/>
                </a:solidFill>
              </a:rPr>
              <a:t>(</a:t>
            </a:r>
            <a:r>
              <a:rPr lang="en-GB" dirty="0">
                <a:solidFill>
                  <a:prstClr val="black"/>
                </a:solidFill>
              </a:rPr>
              <a:t>viii) such further information as the Minister may, by </a:t>
            </a:r>
            <a:r>
              <a:rPr lang="en-GB" dirty="0" smtClean="0">
                <a:solidFill>
                  <a:prstClr val="black"/>
                </a:solidFill>
              </a:rPr>
              <a:t>	statutory </a:t>
            </a:r>
            <a:r>
              <a:rPr lang="en-GB" dirty="0">
                <a:solidFill>
                  <a:prstClr val="black"/>
                </a:solidFill>
              </a:rPr>
              <a:t>instrument, prescribe.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/>
              <a:t>Other </a:t>
            </a:r>
            <a:r>
              <a:rPr lang="en-GB" sz="4000" b="1" u="sng" dirty="0" smtClean="0">
                <a:solidFill>
                  <a:prstClr val="black"/>
                </a:solidFill>
              </a:rPr>
              <a:t>Applications</a:t>
            </a:r>
            <a:r>
              <a:rPr lang="en-GB" b="1" u="sng" dirty="0" smtClean="0"/>
              <a:t> Requirements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Applicants can access application forms at the Geological Survey Department upon payment of </a:t>
            </a:r>
            <a:r>
              <a:rPr lang="en-GB" b="1" dirty="0" smtClean="0"/>
              <a:t>US$10,000 – Bidding Document Fee per Block</a:t>
            </a:r>
          </a:p>
          <a:p>
            <a:r>
              <a:rPr lang="en-GB" dirty="0" smtClean="0"/>
              <a:t>Applicants are required to pay </a:t>
            </a:r>
            <a:r>
              <a:rPr lang="en-GB" b="1" dirty="0" smtClean="0"/>
              <a:t>US$20,000 – Data Package Fee per Block</a:t>
            </a:r>
          </a:p>
          <a:p>
            <a:r>
              <a:rPr lang="en-GB" dirty="0" smtClean="0"/>
              <a:t>Prospective Licence holders apply to the Minister by submitting; (</a:t>
            </a:r>
            <a:r>
              <a:rPr lang="en-GB" dirty="0" err="1" smtClean="0"/>
              <a:t>i</a:t>
            </a:r>
            <a:r>
              <a:rPr lang="en-GB" dirty="0" smtClean="0"/>
              <a:t>) </a:t>
            </a:r>
            <a:r>
              <a:rPr lang="en-GB" b="1" i="1" dirty="0" smtClean="0"/>
              <a:t>the application form</a:t>
            </a:r>
            <a:r>
              <a:rPr lang="en-GB" dirty="0" smtClean="0"/>
              <a:t>, (ii) </a:t>
            </a:r>
            <a:r>
              <a:rPr lang="en-GB" b="1" i="1" dirty="0" smtClean="0"/>
              <a:t>Company details </a:t>
            </a:r>
            <a:r>
              <a:rPr lang="en-GB" dirty="0" smtClean="0"/>
              <a:t>(stated in the application form – Petroleum (General) Regulations), and (iii) </a:t>
            </a:r>
            <a:r>
              <a:rPr lang="en-GB" b="1" i="1" dirty="0" smtClean="0"/>
              <a:t>receipts of payment </a:t>
            </a:r>
            <a:r>
              <a:rPr lang="en-GB" dirty="0" smtClean="0"/>
              <a:t>(Bidding Fee and Data Package)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928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Opening and Closing of the Tender Box</a:t>
            </a:r>
          </a:p>
          <a:p>
            <a:r>
              <a:rPr lang="en-GB" dirty="0" smtClean="0"/>
              <a:t>After closing the tender, the tender box is immediately opened in the presence of applicants.</a:t>
            </a:r>
          </a:p>
          <a:p>
            <a:r>
              <a:rPr lang="en-GB" dirty="0" smtClean="0"/>
              <a:t>Within five (5) days </a:t>
            </a:r>
            <a:r>
              <a:rPr lang="en-GB" dirty="0"/>
              <a:t>a</a:t>
            </a:r>
            <a:r>
              <a:rPr lang="en-GB" dirty="0" smtClean="0"/>
              <a:t>fter the opening of the tender box, the Minister shall refer the bids to the Technical Committee for evaluation of the bids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0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/>
              <a:t>Evaluation and Recommendation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</a:t>
            </a:r>
            <a:r>
              <a:rPr lang="en-GB" dirty="0" smtClean="0"/>
              <a:t>he Petroleum Technical Committee (PTC) evaluates the submitted bids based on information requested from bidders.</a:t>
            </a:r>
          </a:p>
          <a:p>
            <a:r>
              <a:rPr lang="en-GB" dirty="0" smtClean="0"/>
              <a:t>The PTC </a:t>
            </a:r>
            <a:r>
              <a:rPr lang="en-GB" dirty="0" smtClean="0">
                <a:effectLst/>
                <a:ea typeface="Calibri"/>
              </a:rPr>
              <a:t>recommends the highest scoring bidder to the Petroleum Committee (PC) for an offer.</a:t>
            </a:r>
          </a:p>
          <a:p>
            <a:r>
              <a:rPr lang="en-GB" dirty="0" smtClean="0">
                <a:ea typeface="Calibri"/>
              </a:rPr>
              <a:t>The Minister, within five (5) days notifies the unsuccessful bidders of the status of their bids. </a:t>
            </a:r>
            <a:endParaRPr lang="en-GB" dirty="0" smtClean="0">
              <a:effectLst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660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631</Words>
  <Application>Microsoft Office PowerPoint</Application>
  <PresentationFormat>On-screen Show (4:3)</PresentationFormat>
  <Paragraphs>60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PROCEDURES FOR GRANTING OF A PETROLEUM EXPLORATION LICENCE</vt:lpstr>
      <vt:lpstr>Main Stages</vt:lpstr>
      <vt:lpstr>Constitution of Blocks</vt:lpstr>
      <vt:lpstr>Advertisement and Application</vt:lpstr>
      <vt:lpstr>PowerPoint Presentation</vt:lpstr>
      <vt:lpstr>Advertisement and Application Cont’d</vt:lpstr>
      <vt:lpstr>Other Applications Requirements</vt:lpstr>
      <vt:lpstr>PowerPoint Presentation</vt:lpstr>
      <vt:lpstr>Evaluation and Recommendation </vt:lpstr>
      <vt:lpstr>Licence Offer</vt:lpstr>
      <vt:lpstr>Licence Grant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Chaanza Chifwepa</dc:creator>
  <cp:lastModifiedBy>user</cp:lastModifiedBy>
  <cp:revision>44</cp:revision>
  <dcterms:created xsi:type="dcterms:W3CDTF">2017-03-21T03:22:02Z</dcterms:created>
  <dcterms:modified xsi:type="dcterms:W3CDTF">2019-04-04T13:19:19Z</dcterms:modified>
</cp:coreProperties>
</file>